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2" r:id="rId3"/>
    <p:sldId id="283" r:id="rId4"/>
    <p:sldId id="284" r:id="rId5"/>
    <p:sldId id="272" r:id="rId6"/>
    <p:sldId id="257" r:id="rId7"/>
    <p:sldId id="273" r:id="rId8"/>
    <p:sldId id="275" r:id="rId9"/>
    <p:sldId id="274" r:id="rId10"/>
    <p:sldId id="264" r:id="rId11"/>
    <p:sldId id="262" r:id="rId12"/>
    <p:sldId id="279" r:id="rId13"/>
    <p:sldId id="261" r:id="rId14"/>
    <p:sldId id="281" r:id="rId15"/>
    <p:sldId id="266" r:id="rId16"/>
    <p:sldId id="291" r:id="rId17"/>
    <p:sldId id="267" r:id="rId18"/>
    <p:sldId id="287" r:id="rId19"/>
    <p:sldId id="289" r:id="rId20"/>
    <p:sldId id="290" r:id="rId21"/>
    <p:sldId id="260" r:id="rId22"/>
    <p:sldId id="27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86" autoAdjust="0"/>
  </p:normalViewPr>
  <p:slideViewPr>
    <p:cSldViewPr>
      <p:cViewPr>
        <p:scale>
          <a:sx n="55" d="100"/>
          <a:sy n="55" d="100"/>
        </p:scale>
        <p:origin x="-94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F45AC3-3472-4DA8-899A-82B040AE4350}" type="doc">
      <dgm:prSet loTypeId="urn:microsoft.com/office/officeart/2005/8/layout/vList4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3C449285-26EE-4424-BC16-387217DC99C2}">
      <dgm:prSet phldrT="[Text]"/>
      <dgm:spPr/>
      <dgm:t>
        <a:bodyPr/>
        <a:lstStyle/>
        <a:p>
          <a:r>
            <a:rPr lang="en-US" dirty="0" smtClean="0"/>
            <a:t>Each company has a range of brands and categories</a:t>
          </a:r>
          <a:endParaRPr lang="en-US" dirty="0"/>
        </a:p>
      </dgm:t>
    </dgm:pt>
    <dgm:pt modelId="{0A589416-174E-4790-ABF8-44F17EDFEAE7}">
      <dgm:prSet phldrT="[Text]"/>
      <dgm:spPr/>
      <dgm:t>
        <a:bodyPr/>
        <a:lstStyle/>
        <a:p>
          <a:r>
            <a:rPr lang="en-US" dirty="0" smtClean="0"/>
            <a:t>3 major hotel companies to choose from</a:t>
          </a:r>
          <a:endParaRPr lang="en-US" dirty="0"/>
        </a:p>
      </dgm:t>
    </dgm:pt>
    <dgm:pt modelId="{02BAF32B-186E-4FC7-9A14-F13A09090F4D}">
      <dgm:prSet phldrT="[Text]"/>
      <dgm:spPr/>
      <dgm:t>
        <a:bodyPr/>
        <a:lstStyle/>
        <a:p>
          <a:r>
            <a:rPr lang="en-US" dirty="0" smtClean="0"/>
            <a:t>Hotels</a:t>
          </a:r>
          <a:endParaRPr lang="en-US" dirty="0"/>
        </a:p>
      </dgm:t>
    </dgm:pt>
    <dgm:pt modelId="{B080A2AB-856D-4D2D-903E-3DCBEAB5B40F}" type="sibTrans" cxnId="{0C5F0C51-2548-4A8F-A07D-8144384ED988}">
      <dgm:prSet/>
      <dgm:spPr/>
      <dgm:t>
        <a:bodyPr/>
        <a:lstStyle/>
        <a:p>
          <a:endParaRPr lang="en-US"/>
        </a:p>
      </dgm:t>
    </dgm:pt>
    <dgm:pt modelId="{8A68BBE9-9365-480B-9B07-DC9E0A243841}" type="parTrans" cxnId="{0C5F0C51-2548-4A8F-A07D-8144384ED988}">
      <dgm:prSet/>
      <dgm:spPr/>
      <dgm:t>
        <a:bodyPr/>
        <a:lstStyle/>
        <a:p>
          <a:endParaRPr lang="en-US"/>
        </a:p>
      </dgm:t>
    </dgm:pt>
    <dgm:pt modelId="{DBCE46E1-8755-4DD9-8E2A-CA6923E46E37}" type="sibTrans" cxnId="{F60E85BF-DB29-40B1-872C-C0889E7755AC}">
      <dgm:prSet/>
      <dgm:spPr/>
      <dgm:t>
        <a:bodyPr/>
        <a:lstStyle/>
        <a:p>
          <a:endParaRPr lang="en-US"/>
        </a:p>
      </dgm:t>
    </dgm:pt>
    <dgm:pt modelId="{D385B7A9-0EFC-4742-A984-7E80835E7196}" type="parTrans" cxnId="{F60E85BF-DB29-40B1-872C-C0889E7755AC}">
      <dgm:prSet/>
      <dgm:spPr/>
      <dgm:t>
        <a:bodyPr/>
        <a:lstStyle/>
        <a:p>
          <a:endParaRPr lang="en-US"/>
        </a:p>
      </dgm:t>
    </dgm:pt>
    <dgm:pt modelId="{9FB4074C-23BC-44BD-A254-35EF08638A28}" type="sibTrans" cxnId="{27736EBA-2067-488A-BBA6-DD4B52CD5B36}">
      <dgm:prSet/>
      <dgm:spPr/>
      <dgm:t>
        <a:bodyPr/>
        <a:lstStyle/>
        <a:p>
          <a:endParaRPr lang="en-US"/>
        </a:p>
      </dgm:t>
    </dgm:pt>
    <dgm:pt modelId="{83F234D8-1D59-48AA-A87B-1523BE41C2B8}" type="parTrans" cxnId="{27736EBA-2067-488A-BBA6-DD4B52CD5B36}">
      <dgm:prSet/>
      <dgm:spPr/>
      <dgm:t>
        <a:bodyPr/>
        <a:lstStyle/>
        <a:p>
          <a:endParaRPr lang="en-US"/>
        </a:p>
      </dgm:t>
    </dgm:pt>
    <dgm:pt modelId="{D9BEB97B-71DA-4955-BA3D-7A80057C275A}">
      <dgm:prSet/>
      <dgm:spPr/>
      <dgm:t>
        <a:bodyPr/>
        <a:lstStyle/>
        <a:p>
          <a:r>
            <a:rPr lang="en-US" smtClean="0"/>
            <a:t>Choose from 4 major carriers: American, Continental, Delta, and United</a:t>
          </a:r>
          <a:endParaRPr lang="en-US" dirty="0"/>
        </a:p>
      </dgm:t>
    </dgm:pt>
    <dgm:pt modelId="{454B4A46-6951-41A1-B963-148C7019B987}" type="sibTrans" cxnId="{ABA98A28-CE68-46B5-8D5E-462854C95534}">
      <dgm:prSet/>
      <dgm:spPr/>
      <dgm:t>
        <a:bodyPr/>
        <a:lstStyle/>
        <a:p>
          <a:endParaRPr lang="en-US"/>
        </a:p>
      </dgm:t>
    </dgm:pt>
    <dgm:pt modelId="{93CC94F9-E8E4-4CC5-809F-C72013E69B5B}" type="parTrans" cxnId="{ABA98A28-CE68-46B5-8D5E-462854C95534}">
      <dgm:prSet/>
      <dgm:spPr/>
      <dgm:t>
        <a:bodyPr/>
        <a:lstStyle/>
        <a:p>
          <a:endParaRPr lang="en-US"/>
        </a:p>
      </dgm:t>
    </dgm:pt>
    <dgm:pt modelId="{064675D2-3D05-4D0C-9DAA-CAF32B432607}">
      <dgm:prSet/>
      <dgm:spPr/>
      <dgm:t>
        <a:bodyPr/>
        <a:lstStyle/>
        <a:p>
          <a:r>
            <a:rPr lang="en-US" dirty="0" smtClean="0"/>
            <a:t>Airlines</a:t>
          </a:r>
          <a:endParaRPr lang="en-US" dirty="0"/>
        </a:p>
      </dgm:t>
    </dgm:pt>
    <dgm:pt modelId="{9ADFE805-F18F-41F8-BA27-64601865FFF3}" type="sibTrans" cxnId="{828C2741-360C-4048-8FA4-C5FEE361DD30}">
      <dgm:prSet/>
      <dgm:spPr/>
      <dgm:t>
        <a:bodyPr/>
        <a:lstStyle/>
        <a:p>
          <a:endParaRPr lang="en-US"/>
        </a:p>
      </dgm:t>
    </dgm:pt>
    <dgm:pt modelId="{5082E657-B072-4F7D-B3E8-CDB9D62042B7}" type="parTrans" cxnId="{828C2741-360C-4048-8FA4-C5FEE361DD30}">
      <dgm:prSet/>
      <dgm:spPr/>
      <dgm:t>
        <a:bodyPr/>
        <a:lstStyle/>
        <a:p>
          <a:endParaRPr lang="en-US"/>
        </a:p>
      </dgm:t>
    </dgm:pt>
    <dgm:pt modelId="{79494364-B570-4057-A9E8-F1EE9EE57D64}">
      <dgm:prSet phldrT="[Text]"/>
      <dgm:spPr/>
      <dgm:t>
        <a:bodyPr/>
        <a:lstStyle/>
        <a:p>
          <a:r>
            <a:rPr lang="en-US" smtClean="0"/>
            <a:t>Credit Cards</a:t>
          </a:r>
          <a:endParaRPr lang="en-US" dirty="0"/>
        </a:p>
      </dgm:t>
    </dgm:pt>
    <dgm:pt modelId="{4E8196C3-BD43-43D2-96D1-353D9629E230}" type="parTrans" cxnId="{980880FE-6399-40B8-A7D2-EA8D02197D5D}">
      <dgm:prSet/>
      <dgm:spPr/>
    </dgm:pt>
    <dgm:pt modelId="{76251780-3008-4C5E-83F4-7D4DBE2CE23B}" type="sibTrans" cxnId="{980880FE-6399-40B8-A7D2-EA8D02197D5D}">
      <dgm:prSet/>
      <dgm:spPr/>
    </dgm:pt>
    <dgm:pt modelId="{3EB5FC83-3055-4259-80E8-52609A4FD2F5}">
      <dgm:prSet phldrT="[Text]"/>
      <dgm:spPr/>
      <dgm:t>
        <a:bodyPr/>
        <a:lstStyle/>
        <a:p>
          <a:r>
            <a:rPr lang="en-US" dirty="0" smtClean="0"/>
            <a:t>6 cards to choose from </a:t>
          </a:r>
          <a:endParaRPr lang="en-US" dirty="0"/>
        </a:p>
      </dgm:t>
    </dgm:pt>
    <dgm:pt modelId="{37DEB55A-131C-495F-81C5-C7E0C5185243}" type="parTrans" cxnId="{912CB0FF-76FE-4A41-A74E-3B0C90E526A3}">
      <dgm:prSet/>
      <dgm:spPr/>
      <dgm:t>
        <a:bodyPr/>
        <a:lstStyle/>
        <a:p>
          <a:endParaRPr lang="en-US"/>
        </a:p>
      </dgm:t>
    </dgm:pt>
    <dgm:pt modelId="{6C7F6D2C-4AB9-4318-AED1-5B0DF275F24E}" type="sibTrans" cxnId="{912CB0FF-76FE-4A41-A74E-3B0C90E526A3}">
      <dgm:prSet/>
      <dgm:spPr/>
      <dgm:t>
        <a:bodyPr/>
        <a:lstStyle/>
        <a:p>
          <a:endParaRPr lang="en-US"/>
        </a:p>
      </dgm:t>
    </dgm:pt>
    <dgm:pt modelId="{C4D3C02D-6EDF-43AA-8B5C-00520E1C1251}">
      <dgm:prSet phldrT="[Text]"/>
      <dgm:spPr/>
      <dgm:t>
        <a:bodyPr/>
        <a:lstStyle/>
        <a:p>
          <a:r>
            <a:rPr lang="en-US" dirty="0" smtClean="0"/>
            <a:t>Have either airline or hotel affiliation</a:t>
          </a:r>
          <a:endParaRPr lang="en-US" dirty="0"/>
        </a:p>
      </dgm:t>
    </dgm:pt>
    <dgm:pt modelId="{705A2DA4-AAD5-4D0C-A990-C1F389C096D1}" type="parTrans" cxnId="{CBA17272-CFEA-4515-9CA0-40F68D0EBDE8}">
      <dgm:prSet/>
      <dgm:spPr/>
      <dgm:t>
        <a:bodyPr/>
        <a:lstStyle/>
        <a:p>
          <a:endParaRPr lang="en-US"/>
        </a:p>
      </dgm:t>
    </dgm:pt>
    <dgm:pt modelId="{FA4CF113-1305-4520-9FA2-E44CE3470F30}" type="sibTrans" cxnId="{CBA17272-CFEA-4515-9CA0-40F68D0EBDE8}">
      <dgm:prSet/>
      <dgm:spPr/>
      <dgm:t>
        <a:bodyPr/>
        <a:lstStyle/>
        <a:p>
          <a:endParaRPr lang="en-US"/>
        </a:p>
      </dgm:t>
    </dgm:pt>
    <dgm:pt modelId="{9CF1F8D9-660D-472A-A61B-EA4B0B3D09F8}" type="pres">
      <dgm:prSet presAssocID="{D0F45AC3-3472-4DA8-899A-82B040AE435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72CB2E-A17C-427F-95C8-874575B99030}" type="pres">
      <dgm:prSet presAssocID="{064675D2-3D05-4D0C-9DAA-CAF32B432607}" presName="comp" presStyleCnt="0"/>
      <dgm:spPr/>
    </dgm:pt>
    <dgm:pt modelId="{DEA45889-6A35-423A-9675-DD8990AC6EC7}" type="pres">
      <dgm:prSet presAssocID="{064675D2-3D05-4D0C-9DAA-CAF32B432607}" presName="box" presStyleLbl="node1" presStyleIdx="0" presStyleCnt="3"/>
      <dgm:spPr/>
      <dgm:t>
        <a:bodyPr/>
        <a:lstStyle/>
        <a:p>
          <a:endParaRPr lang="en-US"/>
        </a:p>
      </dgm:t>
    </dgm:pt>
    <dgm:pt modelId="{2EB988FC-1BDE-487F-9224-C45606E86741}" type="pres">
      <dgm:prSet presAssocID="{064675D2-3D05-4D0C-9DAA-CAF32B432607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2A6304A-0094-4680-A852-40E831792930}" type="pres">
      <dgm:prSet presAssocID="{064675D2-3D05-4D0C-9DAA-CAF32B43260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0CBEBA-6ABF-40E2-99D3-D891F1E0BE0C}" type="pres">
      <dgm:prSet presAssocID="{9ADFE805-F18F-41F8-BA27-64601865FFF3}" presName="spacer" presStyleCnt="0"/>
      <dgm:spPr/>
    </dgm:pt>
    <dgm:pt modelId="{31553192-3FE1-4BC5-9ED6-D865AB039697}" type="pres">
      <dgm:prSet presAssocID="{02BAF32B-186E-4FC7-9A14-F13A09090F4D}" presName="comp" presStyleCnt="0"/>
      <dgm:spPr/>
    </dgm:pt>
    <dgm:pt modelId="{7889364E-5D27-405F-A12D-A35C235C41A3}" type="pres">
      <dgm:prSet presAssocID="{02BAF32B-186E-4FC7-9A14-F13A09090F4D}" presName="box" presStyleLbl="node1" presStyleIdx="1" presStyleCnt="3"/>
      <dgm:spPr/>
      <dgm:t>
        <a:bodyPr/>
        <a:lstStyle/>
        <a:p>
          <a:endParaRPr lang="en-US"/>
        </a:p>
      </dgm:t>
    </dgm:pt>
    <dgm:pt modelId="{46D3407C-B682-42BE-91FC-7574D4B66DF0}" type="pres">
      <dgm:prSet presAssocID="{02BAF32B-186E-4FC7-9A14-F13A09090F4D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B116C98-84FE-4B88-B5B2-FDB0FBD9B9FD}" type="pres">
      <dgm:prSet presAssocID="{02BAF32B-186E-4FC7-9A14-F13A09090F4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4C285-3BA0-42F8-BB07-BF2F23FAB4B2}" type="pres">
      <dgm:prSet presAssocID="{B080A2AB-856D-4D2D-903E-3DCBEAB5B40F}" presName="spacer" presStyleCnt="0"/>
      <dgm:spPr/>
    </dgm:pt>
    <dgm:pt modelId="{C042436F-00F8-4CD9-A2A0-07F8D440806C}" type="pres">
      <dgm:prSet presAssocID="{79494364-B570-4057-A9E8-F1EE9EE57D64}" presName="comp" presStyleCnt="0"/>
      <dgm:spPr/>
    </dgm:pt>
    <dgm:pt modelId="{36CFA5A0-6343-4B03-AED7-1D09FBB405BD}" type="pres">
      <dgm:prSet presAssocID="{79494364-B570-4057-A9E8-F1EE9EE57D64}" presName="box" presStyleLbl="node1" presStyleIdx="2" presStyleCnt="3"/>
      <dgm:spPr/>
      <dgm:t>
        <a:bodyPr/>
        <a:lstStyle/>
        <a:p>
          <a:endParaRPr lang="en-US"/>
        </a:p>
      </dgm:t>
    </dgm:pt>
    <dgm:pt modelId="{1C18FBA3-F7E9-4389-BAA4-733E21E490DB}" type="pres">
      <dgm:prSet presAssocID="{79494364-B570-4057-A9E8-F1EE9EE57D64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58B3F7F-E370-418C-825D-908B6AAA2379}" type="pres">
      <dgm:prSet presAssocID="{79494364-B570-4057-A9E8-F1EE9EE57D6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7D9139-16E7-4180-A2C0-DAB9065EC68D}" type="presOf" srcId="{D9BEB97B-71DA-4955-BA3D-7A80057C275A}" destId="{DEA45889-6A35-423A-9675-DD8990AC6EC7}" srcOrd="0" destOrd="1" presId="urn:microsoft.com/office/officeart/2005/8/layout/vList4"/>
    <dgm:cxn modelId="{7DA561AA-8750-4EF7-8039-E6E70243E52E}" type="presOf" srcId="{C4D3C02D-6EDF-43AA-8B5C-00520E1C1251}" destId="{A58B3F7F-E370-418C-825D-908B6AAA2379}" srcOrd="1" destOrd="2" presId="urn:microsoft.com/office/officeart/2005/8/layout/vList4"/>
    <dgm:cxn modelId="{912CB0FF-76FE-4A41-A74E-3B0C90E526A3}" srcId="{79494364-B570-4057-A9E8-F1EE9EE57D64}" destId="{3EB5FC83-3055-4259-80E8-52609A4FD2F5}" srcOrd="0" destOrd="0" parTransId="{37DEB55A-131C-495F-81C5-C7E0C5185243}" sibTransId="{6C7F6D2C-4AB9-4318-AED1-5B0DF275F24E}"/>
    <dgm:cxn modelId="{27736EBA-2067-488A-BBA6-DD4B52CD5B36}" srcId="{02BAF32B-186E-4FC7-9A14-F13A09090F4D}" destId="{0A589416-174E-4790-ABF8-44F17EDFEAE7}" srcOrd="0" destOrd="0" parTransId="{83F234D8-1D59-48AA-A87B-1523BE41C2B8}" sibTransId="{9FB4074C-23BC-44BD-A254-35EF08638A28}"/>
    <dgm:cxn modelId="{5698445E-7864-4A8E-A852-567A37492396}" type="presOf" srcId="{3C449285-26EE-4424-BC16-387217DC99C2}" destId="{4B116C98-84FE-4B88-B5B2-FDB0FBD9B9FD}" srcOrd="1" destOrd="2" presId="urn:microsoft.com/office/officeart/2005/8/layout/vList4"/>
    <dgm:cxn modelId="{38BAB32A-5E6D-4BE6-AEF8-E676A5BC6B20}" type="presOf" srcId="{02BAF32B-186E-4FC7-9A14-F13A09090F4D}" destId="{4B116C98-84FE-4B88-B5B2-FDB0FBD9B9FD}" srcOrd="1" destOrd="0" presId="urn:microsoft.com/office/officeart/2005/8/layout/vList4"/>
    <dgm:cxn modelId="{980880FE-6399-40B8-A7D2-EA8D02197D5D}" srcId="{D0F45AC3-3472-4DA8-899A-82B040AE4350}" destId="{79494364-B570-4057-A9E8-F1EE9EE57D64}" srcOrd="2" destOrd="0" parTransId="{4E8196C3-BD43-43D2-96D1-353D9629E230}" sibTransId="{76251780-3008-4C5E-83F4-7D4DBE2CE23B}"/>
    <dgm:cxn modelId="{F60E85BF-DB29-40B1-872C-C0889E7755AC}" srcId="{02BAF32B-186E-4FC7-9A14-F13A09090F4D}" destId="{3C449285-26EE-4424-BC16-387217DC99C2}" srcOrd="1" destOrd="0" parTransId="{D385B7A9-0EFC-4742-A984-7E80835E7196}" sibTransId="{DBCE46E1-8755-4DD9-8E2A-CA6923E46E37}"/>
    <dgm:cxn modelId="{BB8D97BA-831E-4416-814F-CE5068F7AC17}" type="presOf" srcId="{0A589416-174E-4790-ABF8-44F17EDFEAE7}" destId="{4B116C98-84FE-4B88-B5B2-FDB0FBD9B9FD}" srcOrd="1" destOrd="1" presId="urn:microsoft.com/office/officeart/2005/8/layout/vList4"/>
    <dgm:cxn modelId="{828C2741-360C-4048-8FA4-C5FEE361DD30}" srcId="{D0F45AC3-3472-4DA8-899A-82B040AE4350}" destId="{064675D2-3D05-4D0C-9DAA-CAF32B432607}" srcOrd="0" destOrd="0" parTransId="{5082E657-B072-4F7D-B3E8-CDB9D62042B7}" sibTransId="{9ADFE805-F18F-41F8-BA27-64601865FFF3}"/>
    <dgm:cxn modelId="{D9B6442E-7544-4E2E-B168-F06E56A8D148}" type="presOf" srcId="{3EB5FC83-3055-4259-80E8-52609A4FD2F5}" destId="{36CFA5A0-6343-4B03-AED7-1D09FBB405BD}" srcOrd="0" destOrd="1" presId="urn:microsoft.com/office/officeart/2005/8/layout/vList4"/>
    <dgm:cxn modelId="{0C5F0C51-2548-4A8F-A07D-8144384ED988}" srcId="{D0F45AC3-3472-4DA8-899A-82B040AE4350}" destId="{02BAF32B-186E-4FC7-9A14-F13A09090F4D}" srcOrd="1" destOrd="0" parTransId="{8A68BBE9-9365-480B-9B07-DC9E0A243841}" sibTransId="{B080A2AB-856D-4D2D-903E-3DCBEAB5B40F}"/>
    <dgm:cxn modelId="{B37F2B35-B5EA-4A25-A2B0-2A51E8D076FE}" type="presOf" srcId="{064675D2-3D05-4D0C-9DAA-CAF32B432607}" destId="{DEA45889-6A35-423A-9675-DD8990AC6EC7}" srcOrd="0" destOrd="0" presId="urn:microsoft.com/office/officeart/2005/8/layout/vList4"/>
    <dgm:cxn modelId="{6B985E51-618E-4E22-AED0-323F5172D3F8}" type="presOf" srcId="{D0F45AC3-3472-4DA8-899A-82B040AE4350}" destId="{9CF1F8D9-660D-472A-A61B-EA4B0B3D09F8}" srcOrd="0" destOrd="0" presId="urn:microsoft.com/office/officeart/2005/8/layout/vList4"/>
    <dgm:cxn modelId="{A5B4F200-5DEF-4C5B-905F-67DDAAFC1A87}" type="presOf" srcId="{C4D3C02D-6EDF-43AA-8B5C-00520E1C1251}" destId="{36CFA5A0-6343-4B03-AED7-1D09FBB405BD}" srcOrd="0" destOrd="2" presId="urn:microsoft.com/office/officeart/2005/8/layout/vList4"/>
    <dgm:cxn modelId="{CBA17272-CFEA-4515-9CA0-40F68D0EBDE8}" srcId="{79494364-B570-4057-A9E8-F1EE9EE57D64}" destId="{C4D3C02D-6EDF-43AA-8B5C-00520E1C1251}" srcOrd="1" destOrd="0" parTransId="{705A2DA4-AAD5-4D0C-A990-C1F389C096D1}" sibTransId="{FA4CF113-1305-4520-9FA2-E44CE3470F30}"/>
    <dgm:cxn modelId="{8CC9BC48-C9D5-42FA-A661-84D028465C24}" type="presOf" srcId="{D9BEB97B-71DA-4955-BA3D-7A80057C275A}" destId="{72A6304A-0094-4680-A852-40E831792930}" srcOrd="1" destOrd="1" presId="urn:microsoft.com/office/officeart/2005/8/layout/vList4"/>
    <dgm:cxn modelId="{ABA98A28-CE68-46B5-8D5E-462854C95534}" srcId="{064675D2-3D05-4D0C-9DAA-CAF32B432607}" destId="{D9BEB97B-71DA-4955-BA3D-7A80057C275A}" srcOrd="0" destOrd="0" parTransId="{93CC94F9-E8E4-4CC5-809F-C72013E69B5B}" sibTransId="{454B4A46-6951-41A1-B963-148C7019B987}"/>
    <dgm:cxn modelId="{461BE84B-FE4C-4E7A-B594-49B81A5FFC34}" type="presOf" srcId="{02BAF32B-186E-4FC7-9A14-F13A09090F4D}" destId="{7889364E-5D27-405F-A12D-A35C235C41A3}" srcOrd="0" destOrd="0" presId="urn:microsoft.com/office/officeart/2005/8/layout/vList4"/>
    <dgm:cxn modelId="{9074D56B-4EF1-469F-A087-78F0F91113A1}" type="presOf" srcId="{064675D2-3D05-4D0C-9DAA-CAF32B432607}" destId="{72A6304A-0094-4680-A852-40E831792930}" srcOrd="1" destOrd="0" presId="urn:microsoft.com/office/officeart/2005/8/layout/vList4"/>
    <dgm:cxn modelId="{8C4E722B-A039-4AF6-AA2A-97E94AFE92F0}" type="presOf" srcId="{79494364-B570-4057-A9E8-F1EE9EE57D64}" destId="{36CFA5A0-6343-4B03-AED7-1D09FBB405BD}" srcOrd="0" destOrd="0" presId="urn:microsoft.com/office/officeart/2005/8/layout/vList4"/>
    <dgm:cxn modelId="{38F18B31-4267-48D9-9CC8-106D7AA84918}" type="presOf" srcId="{3C449285-26EE-4424-BC16-387217DC99C2}" destId="{7889364E-5D27-405F-A12D-A35C235C41A3}" srcOrd="0" destOrd="2" presId="urn:microsoft.com/office/officeart/2005/8/layout/vList4"/>
    <dgm:cxn modelId="{F1869476-90C1-43AF-9BFC-BEE7F8140842}" type="presOf" srcId="{79494364-B570-4057-A9E8-F1EE9EE57D64}" destId="{A58B3F7F-E370-418C-825D-908B6AAA2379}" srcOrd="1" destOrd="0" presId="urn:microsoft.com/office/officeart/2005/8/layout/vList4"/>
    <dgm:cxn modelId="{2A34815C-7D47-47D9-8168-B43F00F20E36}" type="presOf" srcId="{3EB5FC83-3055-4259-80E8-52609A4FD2F5}" destId="{A58B3F7F-E370-418C-825D-908B6AAA2379}" srcOrd="1" destOrd="1" presId="urn:microsoft.com/office/officeart/2005/8/layout/vList4"/>
    <dgm:cxn modelId="{1590D49E-73B6-4104-84CF-C0055582462B}" type="presOf" srcId="{0A589416-174E-4790-ABF8-44F17EDFEAE7}" destId="{7889364E-5D27-405F-A12D-A35C235C41A3}" srcOrd="0" destOrd="1" presId="urn:microsoft.com/office/officeart/2005/8/layout/vList4"/>
    <dgm:cxn modelId="{E569BF02-C9DF-4244-9D8F-228169488413}" type="presParOf" srcId="{9CF1F8D9-660D-472A-A61B-EA4B0B3D09F8}" destId="{7172CB2E-A17C-427F-95C8-874575B99030}" srcOrd="0" destOrd="0" presId="urn:microsoft.com/office/officeart/2005/8/layout/vList4"/>
    <dgm:cxn modelId="{6C1FB768-ABD3-41E4-9494-83919F79BE98}" type="presParOf" srcId="{7172CB2E-A17C-427F-95C8-874575B99030}" destId="{DEA45889-6A35-423A-9675-DD8990AC6EC7}" srcOrd="0" destOrd="0" presId="urn:microsoft.com/office/officeart/2005/8/layout/vList4"/>
    <dgm:cxn modelId="{5EA50B63-69D9-4009-AA00-742FD925C9D4}" type="presParOf" srcId="{7172CB2E-A17C-427F-95C8-874575B99030}" destId="{2EB988FC-1BDE-487F-9224-C45606E86741}" srcOrd="1" destOrd="0" presId="urn:microsoft.com/office/officeart/2005/8/layout/vList4"/>
    <dgm:cxn modelId="{5C2B1CA2-C54D-41B1-B300-184915BA8A18}" type="presParOf" srcId="{7172CB2E-A17C-427F-95C8-874575B99030}" destId="{72A6304A-0094-4680-A852-40E831792930}" srcOrd="2" destOrd="0" presId="urn:microsoft.com/office/officeart/2005/8/layout/vList4"/>
    <dgm:cxn modelId="{1FE17435-AFF5-43FA-A5EA-0D01CEED08D2}" type="presParOf" srcId="{9CF1F8D9-660D-472A-A61B-EA4B0B3D09F8}" destId="{140CBEBA-6ABF-40E2-99D3-D891F1E0BE0C}" srcOrd="1" destOrd="0" presId="urn:microsoft.com/office/officeart/2005/8/layout/vList4"/>
    <dgm:cxn modelId="{1BABDBCE-0167-411D-A7DA-EA21951FC745}" type="presParOf" srcId="{9CF1F8D9-660D-472A-A61B-EA4B0B3D09F8}" destId="{31553192-3FE1-4BC5-9ED6-D865AB039697}" srcOrd="2" destOrd="0" presId="urn:microsoft.com/office/officeart/2005/8/layout/vList4"/>
    <dgm:cxn modelId="{1661B22F-FF1C-4243-A734-C75C83F0FF89}" type="presParOf" srcId="{31553192-3FE1-4BC5-9ED6-D865AB039697}" destId="{7889364E-5D27-405F-A12D-A35C235C41A3}" srcOrd="0" destOrd="0" presId="urn:microsoft.com/office/officeart/2005/8/layout/vList4"/>
    <dgm:cxn modelId="{8A6019F5-4016-4370-8E7B-DB5008F65193}" type="presParOf" srcId="{31553192-3FE1-4BC5-9ED6-D865AB039697}" destId="{46D3407C-B682-42BE-91FC-7574D4B66DF0}" srcOrd="1" destOrd="0" presId="urn:microsoft.com/office/officeart/2005/8/layout/vList4"/>
    <dgm:cxn modelId="{8155AE95-08B0-4F33-BAD8-BC8FD50CB7A9}" type="presParOf" srcId="{31553192-3FE1-4BC5-9ED6-D865AB039697}" destId="{4B116C98-84FE-4B88-B5B2-FDB0FBD9B9FD}" srcOrd="2" destOrd="0" presId="urn:microsoft.com/office/officeart/2005/8/layout/vList4"/>
    <dgm:cxn modelId="{4549BB9A-556D-4472-84FE-A4600F5A820E}" type="presParOf" srcId="{9CF1F8D9-660D-472A-A61B-EA4B0B3D09F8}" destId="{4D34C285-3BA0-42F8-BB07-BF2F23FAB4B2}" srcOrd="3" destOrd="0" presId="urn:microsoft.com/office/officeart/2005/8/layout/vList4"/>
    <dgm:cxn modelId="{20511905-8D1A-4811-88F7-1439557E466E}" type="presParOf" srcId="{9CF1F8D9-660D-472A-A61B-EA4B0B3D09F8}" destId="{C042436F-00F8-4CD9-A2A0-07F8D440806C}" srcOrd="4" destOrd="0" presId="urn:microsoft.com/office/officeart/2005/8/layout/vList4"/>
    <dgm:cxn modelId="{1AB767F6-7ED1-4AC0-8A2D-3E3DBAA91DBD}" type="presParOf" srcId="{C042436F-00F8-4CD9-A2A0-07F8D440806C}" destId="{36CFA5A0-6343-4B03-AED7-1D09FBB405BD}" srcOrd="0" destOrd="0" presId="urn:microsoft.com/office/officeart/2005/8/layout/vList4"/>
    <dgm:cxn modelId="{85684459-F7C7-4A02-A70A-77840D6392C9}" type="presParOf" srcId="{C042436F-00F8-4CD9-A2A0-07F8D440806C}" destId="{1C18FBA3-F7E9-4389-BAA4-733E21E490DB}" srcOrd="1" destOrd="0" presId="urn:microsoft.com/office/officeart/2005/8/layout/vList4"/>
    <dgm:cxn modelId="{A710D731-658D-4C7A-8DF2-7D0A1994333E}" type="presParOf" srcId="{C042436F-00F8-4CD9-A2A0-07F8D440806C}" destId="{A58B3F7F-E370-418C-825D-908B6AAA237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B8A0CC-D8EC-4B83-BE26-305ED51881B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0F46D6-D7ED-4968-BF77-1E32AB0E51A0}">
      <dgm:prSet phldrT="[Text]"/>
      <dgm:spPr/>
      <dgm:t>
        <a:bodyPr/>
        <a:lstStyle/>
        <a:p>
          <a:r>
            <a:rPr lang="en-US" dirty="0" smtClean="0"/>
            <a:t>Airlines</a:t>
          </a:r>
          <a:endParaRPr lang="en-US" dirty="0"/>
        </a:p>
      </dgm:t>
    </dgm:pt>
    <dgm:pt modelId="{F900A9A5-61F4-4400-84F7-0873D78C5EB2}" type="parTrans" cxnId="{734B09F2-676C-4049-9FCA-8FB96D60D93E}">
      <dgm:prSet/>
      <dgm:spPr/>
      <dgm:t>
        <a:bodyPr/>
        <a:lstStyle/>
        <a:p>
          <a:endParaRPr lang="en-US"/>
        </a:p>
      </dgm:t>
    </dgm:pt>
    <dgm:pt modelId="{A6940E81-C32E-4C1D-B434-3A275C1B0E63}" type="sibTrans" cxnId="{734B09F2-676C-4049-9FCA-8FB96D60D93E}">
      <dgm:prSet/>
      <dgm:spPr/>
      <dgm:t>
        <a:bodyPr/>
        <a:lstStyle/>
        <a:p>
          <a:endParaRPr lang="en-US"/>
        </a:p>
      </dgm:t>
    </dgm:pt>
    <dgm:pt modelId="{DB3DF120-D0BC-4E71-BDC6-F6E6A5608662}">
      <dgm:prSet phldrT="[Text]"/>
      <dgm:spPr/>
      <dgm:t>
        <a:bodyPr/>
        <a:lstStyle/>
        <a:p>
          <a:r>
            <a:rPr lang="en-US" dirty="0" smtClean="0"/>
            <a:t>Hotels</a:t>
          </a:r>
          <a:endParaRPr lang="en-US" dirty="0"/>
        </a:p>
      </dgm:t>
    </dgm:pt>
    <dgm:pt modelId="{D400D80F-5D6D-4287-A3FA-BA6D49D27A44}" type="parTrans" cxnId="{F33BC1A7-E4B4-45E0-981C-1AB9AEAC14D3}">
      <dgm:prSet/>
      <dgm:spPr/>
      <dgm:t>
        <a:bodyPr/>
        <a:lstStyle/>
        <a:p>
          <a:endParaRPr lang="en-US"/>
        </a:p>
      </dgm:t>
    </dgm:pt>
    <dgm:pt modelId="{2EA14A44-DCCE-409B-BE0B-2312DF2C54C9}" type="sibTrans" cxnId="{F33BC1A7-E4B4-45E0-981C-1AB9AEAC14D3}">
      <dgm:prSet/>
      <dgm:spPr/>
      <dgm:t>
        <a:bodyPr/>
        <a:lstStyle/>
        <a:p>
          <a:endParaRPr lang="en-US"/>
        </a:p>
      </dgm:t>
    </dgm:pt>
    <dgm:pt modelId="{87662C02-EB2E-43D6-8137-DE704171FC8E}">
      <dgm:prSet phldrT="[Text]"/>
      <dgm:spPr/>
      <dgm:t>
        <a:bodyPr/>
        <a:lstStyle/>
        <a:p>
          <a:r>
            <a:rPr lang="en-US" dirty="0" smtClean="0"/>
            <a:t>Credit Cards</a:t>
          </a:r>
          <a:endParaRPr lang="en-US" dirty="0"/>
        </a:p>
      </dgm:t>
    </dgm:pt>
    <dgm:pt modelId="{99765521-AACA-44CA-9548-686FA6A35DFA}" type="parTrans" cxnId="{9BE1EF59-E0A1-4063-9A15-F15066EFA556}">
      <dgm:prSet/>
      <dgm:spPr/>
      <dgm:t>
        <a:bodyPr/>
        <a:lstStyle/>
        <a:p>
          <a:endParaRPr lang="en-US"/>
        </a:p>
      </dgm:t>
    </dgm:pt>
    <dgm:pt modelId="{F63DD85D-A0B0-4C9B-8455-01BA27B5202E}" type="sibTrans" cxnId="{9BE1EF59-E0A1-4063-9A15-F15066EFA556}">
      <dgm:prSet/>
      <dgm:spPr/>
      <dgm:t>
        <a:bodyPr/>
        <a:lstStyle/>
        <a:p>
          <a:endParaRPr lang="en-US"/>
        </a:p>
      </dgm:t>
    </dgm:pt>
    <dgm:pt modelId="{748DAA43-604C-44EC-90C0-8F880D565760}">
      <dgm:prSet phldrT="[Text]" custT="1"/>
      <dgm:spPr/>
      <dgm:t>
        <a:bodyPr/>
        <a:lstStyle/>
        <a:p>
          <a:endParaRPr lang="en-US" sz="2400" b="1" dirty="0" smtClean="0"/>
        </a:p>
      </dgm:t>
    </dgm:pt>
    <dgm:pt modelId="{F4DD900F-CD95-49DB-9FDB-E8C607ED6946}" type="parTrans" cxnId="{0ED50BE0-CD3C-4F42-81C9-E9D1F9C4349E}">
      <dgm:prSet/>
      <dgm:spPr/>
      <dgm:t>
        <a:bodyPr/>
        <a:lstStyle/>
        <a:p>
          <a:endParaRPr lang="en-US"/>
        </a:p>
      </dgm:t>
    </dgm:pt>
    <dgm:pt modelId="{82912A70-E585-47DC-8C8D-4E0C37E162E2}" type="sibTrans" cxnId="{0ED50BE0-CD3C-4F42-81C9-E9D1F9C4349E}">
      <dgm:prSet/>
      <dgm:spPr/>
      <dgm:t>
        <a:bodyPr/>
        <a:lstStyle/>
        <a:p>
          <a:endParaRPr lang="en-US"/>
        </a:p>
      </dgm:t>
    </dgm:pt>
    <dgm:pt modelId="{E74C527E-938F-4D3E-A6F3-3ACAE55401AF}" type="pres">
      <dgm:prSet presAssocID="{8FB8A0CC-D8EC-4B83-BE26-305ED51881B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B80E84-9F67-4E47-8E77-EB5F861C7C6B}" type="pres">
      <dgm:prSet presAssocID="{8FB8A0CC-D8EC-4B83-BE26-305ED51881B7}" presName="ellipse" presStyleLbl="trBgShp" presStyleIdx="0" presStyleCnt="1"/>
      <dgm:spPr/>
    </dgm:pt>
    <dgm:pt modelId="{37FE381C-6CDF-4D34-8D56-A13E7D9DE95B}" type="pres">
      <dgm:prSet presAssocID="{8FB8A0CC-D8EC-4B83-BE26-305ED51881B7}" presName="arrow1" presStyleLbl="fgShp" presStyleIdx="0" presStyleCnt="1" custAng="10475420" custFlipVert="1" custScaleY="48020" custLinFactNeighborY="-38472"/>
      <dgm:spPr/>
    </dgm:pt>
    <dgm:pt modelId="{531DD4F5-117F-4660-891D-2718500C7268}" type="pres">
      <dgm:prSet presAssocID="{8FB8A0CC-D8EC-4B83-BE26-305ED51881B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F2919-E44E-4BDC-B36A-432E948C2ABA}" type="pres">
      <dgm:prSet presAssocID="{DB3DF120-D0BC-4E71-BDC6-F6E6A5608662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4B94C9-A703-4A1F-A994-D8E7B07BE5AF}" type="pres">
      <dgm:prSet presAssocID="{87662C02-EB2E-43D6-8137-DE704171FC8E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1E1FB9-5840-416D-B6A4-9AF670851022}" type="pres">
      <dgm:prSet presAssocID="{748DAA43-604C-44EC-90C0-8F880D565760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B7205E-C4ED-44FF-9367-816C1923026C}" type="pres">
      <dgm:prSet presAssocID="{8FB8A0CC-D8EC-4B83-BE26-305ED51881B7}" presName="funnel" presStyleLbl="trAlignAcc1" presStyleIdx="0" presStyleCnt="1" custScaleX="86000" custScaleY="101042"/>
      <dgm:spPr/>
    </dgm:pt>
  </dgm:ptLst>
  <dgm:cxnLst>
    <dgm:cxn modelId="{2592350D-FE5E-4A90-8DFF-606BEC275DA5}" type="presOf" srcId="{500F46D6-D7ED-4968-BF77-1E32AB0E51A0}" destId="{771E1FB9-5840-416D-B6A4-9AF670851022}" srcOrd="0" destOrd="0" presId="urn:microsoft.com/office/officeart/2005/8/layout/funnel1"/>
    <dgm:cxn modelId="{9BE1EF59-E0A1-4063-9A15-F15066EFA556}" srcId="{8FB8A0CC-D8EC-4B83-BE26-305ED51881B7}" destId="{87662C02-EB2E-43D6-8137-DE704171FC8E}" srcOrd="2" destOrd="0" parTransId="{99765521-AACA-44CA-9548-686FA6A35DFA}" sibTransId="{F63DD85D-A0B0-4C9B-8455-01BA27B5202E}"/>
    <dgm:cxn modelId="{734B09F2-676C-4049-9FCA-8FB96D60D93E}" srcId="{8FB8A0CC-D8EC-4B83-BE26-305ED51881B7}" destId="{500F46D6-D7ED-4968-BF77-1E32AB0E51A0}" srcOrd="0" destOrd="0" parTransId="{F900A9A5-61F4-4400-84F7-0873D78C5EB2}" sibTransId="{A6940E81-C32E-4C1D-B434-3A275C1B0E63}"/>
    <dgm:cxn modelId="{1F3A527B-FB96-4B18-8BFD-DA312657818D}" type="presOf" srcId="{87662C02-EB2E-43D6-8137-DE704171FC8E}" destId="{2FAF2919-E44E-4BDC-B36A-432E948C2ABA}" srcOrd="0" destOrd="0" presId="urn:microsoft.com/office/officeart/2005/8/layout/funnel1"/>
    <dgm:cxn modelId="{787B7187-6646-4727-AA3E-B67AA872A252}" type="presOf" srcId="{DB3DF120-D0BC-4E71-BDC6-F6E6A5608662}" destId="{494B94C9-A703-4A1F-A994-D8E7B07BE5AF}" srcOrd="0" destOrd="0" presId="urn:microsoft.com/office/officeart/2005/8/layout/funnel1"/>
    <dgm:cxn modelId="{0EEF4752-404E-4679-8B61-C90E35F649AB}" type="presOf" srcId="{8FB8A0CC-D8EC-4B83-BE26-305ED51881B7}" destId="{E74C527E-938F-4D3E-A6F3-3ACAE55401AF}" srcOrd="0" destOrd="0" presId="urn:microsoft.com/office/officeart/2005/8/layout/funnel1"/>
    <dgm:cxn modelId="{F33BC1A7-E4B4-45E0-981C-1AB9AEAC14D3}" srcId="{8FB8A0CC-D8EC-4B83-BE26-305ED51881B7}" destId="{DB3DF120-D0BC-4E71-BDC6-F6E6A5608662}" srcOrd="1" destOrd="0" parTransId="{D400D80F-5D6D-4287-A3FA-BA6D49D27A44}" sibTransId="{2EA14A44-DCCE-409B-BE0B-2312DF2C54C9}"/>
    <dgm:cxn modelId="{A4020D59-E196-47B7-8377-452BB035CEF8}" type="presOf" srcId="{748DAA43-604C-44EC-90C0-8F880D565760}" destId="{531DD4F5-117F-4660-891D-2718500C7268}" srcOrd="0" destOrd="0" presId="urn:microsoft.com/office/officeart/2005/8/layout/funnel1"/>
    <dgm:cxn modelId="{0ED50BE0-CD3C-4F42-81C9-E9D1F9C4349E}" srcId="{8FB8A0CC-D8EC-4B83-BE26-305ED51881B7}" destId="{748DAA43-604C-44EC-90C0-8F880D565760}" srcOrd="3" destOrd="0" parTransId="{F4DD900F-CD95-49DB-9FDB-E8C607ED6946}" sibTransId="{82912A70-E585-47DC-8C8D-4E0C37E162E2}"/>
    <dgm:cxn modelId="{40065CC5-009F-4626-BB71-7F5DC549E7E6}" type="presParOf" srcId="{E74C527E-938F-4D3E-A6F3-3ACAE55401AF}" destId="{89B80E84-9F67-4E47-8E77-EB5F861C7C6B}" srcOrd="0" destOrd="0" presId="urn:microsoft.com/office/officeart/2005/8/layout/funnel1"/>
    <dgm:cxn modelId="{7C416810-E168-4054-AAE2-A9FD68D41BB7}" type="presParOf" srcId="{E74C527E-938F-4D3E-A6F3-3ACAE55401AF}" destId="{37FE381C-6CDF-4D34-8D56-A13E7D9DE95B}" srcOrd="1" destOrd="0" presId="urn:microsoft.com/office/officeart/2005/8/layout/funnel1"/>
    <dgm:cxn modelId="{ABDDC8EC-4092-452E-AAA0-EDD26C1E7A95}" type="presParOf" srcId="{E74C527E-938F-4D3E-A6F3-3ACAE55401AF}" destId="{531DD4F5-117F-4660-891D-2718500C7268}" srcOrd="2" destOrd="0" presId="urn:microsoft.com/office/officeart/2005/8/layout/funnel1"/>
    <dgm:cxn modelId="{A994CA8E-6BEC-4980-9A28-9656DB43924E}" type="presParOf" srcId="{E74C527E-938F-4D3E-A6F3-3ACAE55401AF}" destId="{2FAF2919-E44E-4BDC-B36A-432E948C2ABA}" srcOrd="3" destOrd="0" presId="urn:microsoft.com/office/officeart/2005/8/layout/funnel1"/>
    <dgm:cxn modelId="{0B8B2899-CA3D-4194-97B8-D4DCD434AE87}" type="presParOf" srcId="{E74C527E-938F-4D3E-A6F3-3ACAE55401AF}" destId="{494B94C9-A703-4A1F-A994-D8E7B07BE5AF}" srcOrd="4" destOrd="0" presId="urn:microsoft.com/office/officeart/2005/8/layout/funnel1"/>
    <dgm:cxn modelId="{2368A52D-4BF7-43E4-BC00-1B2B723B8722}" type="presParOf" srcId="{E74C527E-938F-4D3E-A6F3-3ACAE55401AF}" destId="{771E1FB9-5840-416D-B6A4-9AF670851022}" srcOrd="5" destOrd="0" presId="urn:microsoft.com/office/officeart/2005/8/layout/funnel1"/>
    <dgm:cxn modelId="{3172B95D-0618-4A49-B07F-26817BC56523}" type="presParOf" srcId="{E74C527E-938F-4D3E-A6F3-3ACAE55401AF}" destId="{98B7205E-C4ED-44FF-9367-816C1923026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A45889-6A35-423A-9675-DD8990AC6EC7}">
      <dsp:nvSpPr>
        <dsp:cNvPr id="0" name=""/>
        <dsp:cNvSpPr/>
      </dsp:nvSpPr>
      <dsp:spPr>
        <a:xfrm>
          <a:off x="0" y="0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Airlines</a:t>
          </a:r>
          <a:endParaRPr lang="en-US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Choose from 4 major carriers: American, Continental, Delta, and United</a:t>
          </a:r>
          <a:endParaRPr lang="en-US" sz="2100" kern="1200" dirty="0"/>
        </a:p>
      </dsp:txBody>
      <dsp:txXfrm>
        <a:off x="1787356" y="0"/>
        <a:ext cx="6442243" cy="1414363"/>
      </dsp:txXfrm>
    </dsp:sp>
    <dsp:sp modelId="{2EB988FC-1BDE-487F-9224-C45606E86741}">
      <dsp:nvSpPr>
        <dsp:cNvPr id="0" name=""/>
        <dsp:cNvSpPr/>
      </dsp:nvSpPr>
      <dsp:spPr>
        <a:xfrm>
          <a:off x="141436" y="141436"/>
          <a:ext cx="1645920" cy="11314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89364E-5D27-405F-A12D-A35C235C41A3}">
      <dsp:nvSpPr>
        <dsp:cNvPr id="0" name=""/>
        <dsp:cNvSpPr/>
      </dsp:nvSpPr>
      <dsp:spPr>
        <a:xfrm>
          <a:off x="0" y="15557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Hotels</a:t>
          </a:r>
          <a:endParaRPr lang="en-US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3 major hotel companies to choose from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Each company has a range of brands and categories</a:t>
          </a:r>
          <a:endParaRPr lang="en-US" sz="2100" kern="1200" dirty="0"/>
        </a:p>
      </dsp:txBody>
      <dsp:txXfrm>
        <a:off x="1787356" y="1555799"/>
        <a:ext cx="6442243" cy="1414363"/>
      </dsp:txXfrm>
    </dsp:sp>
    <dsp:sp modelId="{46D3407C-B682-42BE-91FC-7574D4B66DF0}">
      <dsp:nvSpPr>
        <dsp:cNvPr id="0" name=""/>
        <dsp:cNvSpPr/>
      </dsp:nvSpPr>
      <dsp:spPr>
        <a:xfrm>
          <a:off x="141436" y="1697236"/>
          <a:ext cx="1645920" cy="11314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CFA5A0-6343-4B03-AED7-1D09FBB405BD}">
      <dsp:nvSpPr>
        <dsp:cNvPr id="0" name=""/>
        <dsp:cNvSpPr/>
      </dsp:nvSpPr>
      <dsp:spPr>
        <a:xfrm>
          <a:off x="0" y="31115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Credit Cards</a:t>
          </a:r>
          <a:endParaRPr lang="en-US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6 cards to choose from 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Have either airline or hotel affiliation</a:t>
          </a:r>
          <a:endParaRPr lang="en-US" sz="2100" kern="1200" dirty="0"/>
        </a:p>
      </dsp:txBody>
      <dsp:txXfrm>
        <a:off x="1787356" y="3111599"/>
        <a:ext cx="6442243" cy="1414363"/>
      </dsp:txXfrm>
    </dsp:sp>
    <dsp:sp modelId="{1C18FBA3-F7E9-4389-BAA4-733E21E490DB}">
      <dsp:nvSpPr>
        <dsp:cNvPr id="0" name=""/>
        <dsp:cNvSpPr/>
      </dsp:nvSpPr>
      <dsp:spPr>
        <a:xfrm>
          <a:off x="141436" y="3253035"/>
          <a:ext cx="1645920" cy="11314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B80E84-9F67-4E47-8E77-EB5F861C7C6B}">
      <dsp:nvSpPr>
        <dsp:cNvPr id="0" name=""/>
        <dsp:cNvSpPr/>
      </dsp:nvSpPr>
      <dsp:spPr>
        <a:xfrm>
          <a:off x="1082039" y="232412"/>
          <a:ext cx="3931920" cy="136550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FE381C-6CDF-4D34-8D56-A13E7D9DE95B}">
      <dsp:nvSpPr>
        <dsp:cNvPr id="0" name=""/>
        <dsp:cNvSpPr/>
      </dsp:nvSpPr>
      <dsp:spPr>
        <a:xfrm rot="11124580" flipV="1">
          <a:off x="2673096" y="3515196"/>
          <a:ext cx="762000" cy="234183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1DD4F5-117F-4660-891D-2718500C7268}">
      <dsp:nvSpPr>
        <dsp:cNvPr id="0" name=""/>
        <dsp:cNvSpPr/>
      </dsp:nvSpPr>
      <dsp:spPr>
        <a:xfrm>
          <a:off x="1225295" y="3966212"/>
          <a:ext cx="3657600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 dirty="0" smtClean="0"/>
        </a:p>
      </dsp:txBody>
      <dsp:txXfrm>
        <a:off x="1225295" y="3966212"/>
        <a:ext cx="3657600" cy="914400"/>
      </dsp:txXfrm>
    </dsp:sp>
    <dsp:sp modelId="{2FAF2919-E44E-4BDC-B36A-432E948C2ABA}">
      <dsp:nvSpPr>
        <dsp:cNvPr id="0" name=""/>
        <dsp:cNvSpPr/>
      </dsp:nvSpPr>
      <dsp:spPr>
        <a:xfrm>
          <a:off x="2511552" y="1703377"/>
          <a:ext cx="1371600" cy="1371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Credit Cards</a:t>
          </a:r>
          <a:endParaRPr lang="en-US" sz="2300" kern="1200" dirty="0"/>
        </a:p>
      </dsp:txBody>
      <dsp:txXfrm>
        <a:off x="2511552" y="1703377"/>
        <a:ext cx="1371600" cy="1371600"/>
      </dsp:txXfrm>
    </dsp:sp>
    <dsp:sp modelId="{494B94C9-A703-4A1F-A994-D8E7B07BE5AF}">
      <dsp:nvSpPr>
        <dsp:cNvPr id="0" name=""/>
        <dsp:cNvSpPr/>
      </dsp:nvSpPr>
      <dsp:spPr>
        <a:xfrm>
          <a:off x="1530095" y="674372"/>
          <a:ext cx="1371600" cy="1371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Hotels</a:t>
          </a:r>
          <a:endParaRPr lang="en-US" sz="2300" kern="1200" dirty="0"/>
        </a:p>
      </dsp:txBody>
      <dsp:txXfrm>
        <a:off x="1530095" y="674372"/>
        <a:ext cx="1371600" cy="1371600"/>
      </dsp:txXfrm>
    </dsp:sp>
    <dsp:sp modelId="{771E1FB9-5840-416D-B6A4-9AF670851022}">
      <dsp:nvSpPr>
        <dsp:cNvPr id="0" name=""/>
        <dsp:cNvSpPr/>
      </dsp:nvSpPr>
      <dsp:spPr>
        <a:xfrm>
          <a:off x="2932176" y="342750"/>
          <a:ext cx="1371600" cy="1371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Airlines</a:t>
          </a:r>
          <a:endParaRPr lang="en-US" sz="2300" kern="1200" dirty="0"/>
        </a:p>
      </dsp:txBody>
      <dsp:txXfrm>
        <a:off x="2932176" y="342750"/>
        <a:ext cx="1371600" cy="1371600"/>
      </dsp:txXfrm>
    </dsp:sp>
    <dsp:sp modelId="{98B7205E-C4ED-44FF-9367-816C1923026C}">
      <dsp:nvSpPr>
        <dsp:cNvPr id="0" name=""/>
        <dsp:cNvSpPr/>
      </dsp:nvSpPr>
      <dsp:spPr>
        <a:xfrm>
          <a:off x="1219199" y="46987"/>
          <a:ext cx="3669792" cy="344933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5D548-18CD-4F86-843C-D34787BCBED8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5F166-4E43-4AFA-AB25-E882D083E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None/>
            </a:pPr>
            <a:r>
              <a:rPr lang="en-US" sz="1200" b="1" dirty="0" smtClean="0">
                <a:latin typeface="+mn-lt"/>
              </a:rPr>
              <a:t> There is certain mileage from a certain city to NYO.  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1200" b="1" dirty="0" smtClean="0">
                <a:latin typeface="+mn-lt"/>
              </a:rPr>
              <a:t>Each city (68 cities in total) will be selected randomly with an equal probability.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200" b="1" dirty="0" smtClean="0">
                <a:latin typeface="+mn-lt"/>
              </a:rPr>
              <a:t>Selected city will repeat for six weeks before the next city is being selected.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Starwood issue of getting to 50 nights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A4D7B-C234-4E0B-9E60-8A017174881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Starwood issue of getting to 50 nights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A4D7B-C234-4E0B-9E60-8A017174881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F166-4E43-4AFA-AB25-E882D083ECD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8B323-82A8-4D2F-826F-A8D6FE11D6E7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9A540-63B8-4C3B-87E5-BBFBE6E2A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7D63F-8AA3-4906-B751-915B178EDCCA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E503B-AE65-4325-A8CB-189E65C03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4A3A-BF21-4BAA-9C1E-FEF07B4526A3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CB130-3C16-4D78-B316-8578BF9AE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97553-3CEE-4590-9A83-A53E95304413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62BD7-8C12-4D80-9E87-A1FB6D978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E4954-A8DA-413F-B0B8-087AEE958D66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C3101-BF13-4B03-A6E0-882DA3C6F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9D52-9A2C-44FB-BB53-3C1E87B3E463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23E8A-9537-464F-9A8A-A6D13AE14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16C1F-3A8A-49AF-8433-30DC08829989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795F0-21BC-4F37-99CD-6D5CF6919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B62B6-1647-48BB-971B-112458C42647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80F5F-B6DC-41CF-BF4A-BCECE270A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A84D9-A157-471B-9036-694CAB5D5329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B5275-D721-49AB-B306-75C95B145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BDBEE-6B5E-4EA6-85DD-F8B0D4ADE259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9A049-7FF2-4039-865A-03BCE39974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C769A-333D-4B36-A4F8-B33E4F899C8F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E15E6-D42E-4070-ACAA-C537EFB84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C61502-284C-47E0-ADB1-2F1526188972}" type="datetimeFigureOut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58B302-7A65-462B-8646-FB870470C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nrDgLs8fQo&amp;NR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9wF5OeXdNk&amp;playnext_from=TL&amp;videos=2ORiy29TUBk&amp;feature=rec-LGOUT-exp_fresh+div-1r-11-H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066800" y="2130425"/>
            <a:ext cx="7924800" cy="1470025"/>
          </a:xfrm>
        </p:spPr>
        <p:txBody>
          <a:bodyPr/>
          <a:lstStyle/>
          <a:p>
            <a:pPr algn="r"/>
            <a:r>
              <a:rPr lang="en-US" smtClean="0"/>
              <a:t>Up in the Air:</a:t>
            </a:r>
            <a:br>
              <a:rPr lang="en-US" smtClean="0"/>
            </a:br>
            <a:r>
              <a:rPr lang="en-US" sz="2800" smtClean="0"/>
              <a:t>Solv ‘er Points Dilemma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876800"/>
            <a:ext cx="6400800" cy="1752600"/>
          </a:xfrm>
        </p:spPr>
        <p:txBody>
          <a:bodyPr rtlCol="0">
            <a:normAutofit fontScale="475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500" dirty="0" err="1" smtClean="0"/>
              <a:t>Maddy</a:t>
            </a:r>
            <a:r>
              <a:rPr lang="en-US" sz="4500" dirty="0" smtClean="0"/>
              <a:t> </a:t>
            </a:r>
            <a:r>
              <a:rPr lang="en-US" sz="4500" dirty="0" err="1" smtClean="0"/>
              <a:t>Kulkarni</a:t>
            </a:r>
            <a:endParaRPr lang="en-US" sz="45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Sherry </a:t>
            </a:r>
            <a:r>
              <a:rPr lang="en-US" sz="4500" dirty="0" err="1" smtClean="0"/>
              <a:t>Ouyang</a:t>
            </a:r>
            <a:endParaRPr lang="en-US" sz="45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Kristin </a:t>
            </a:r>
            <a:r>
              <a:rPr lang="en-US" sz="4500" dirty="0" err="1" smtClean="0"/>
              <a:t>Wallerstedt</a:t>
            </a:r>
            <a:endParaRPr lang="en-US" sz="45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Elizabeth Holt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(order of presenting)</a:t>
            </a:r>
            <a:endParaRPr lang="en-US" dirty="0"/>
          </a:p>
        </p:txBody>
      </p:sp>
      <p:pic>
        <p:nvPicPr>
          <p:cNvPr id="13315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263" y="547688"/>
            <a:ext cx="4168775" cy="55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Define Assumptions: 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A Consultant’s Traveling Profile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93838"/>
            <a:ext cx="4343400" cy="4525962"/>
          </a:xfrm>
        </p:spPr>
        <p:txBody>
          <a:bodyPr/>
          <a:lstStyle/>
          <a:p>
            <a:r>
              <a:rPr lang="en-US" sz="2600" dirty="0" smtClean="0">
                <a:solidFill>
                  <a:schemeClr val="tx1"/>
                </a:solidFill>
              </a:rPr>
              <a:t>A typical consultant travels 48 weeks in a year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Each project will have a 6-week duration on average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New York City (NYC) is the base city for Sally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There are 68 cities in the US for most domestic projects 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A project is 14 times more likely to be in NYC than 67 other cities </a:t>
            </a:r>
          </a:p>
        </p:txBody>
      </p:sp>
      <p:pic>
        <p:nvPicPr>
          <p:cNvPr id="22535" name="Picture 7" descr="interview-attire-7477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641475"/>
            <a:ext cx="3638550" cy="430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Step: Decision Variables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How it works…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1778000"/>
          <a:ext cx="60960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urved Down Arrow 8"/>
          <p:cNvSpPr/>
          <p:nvPr/>
        </p:nvSpPr>
        <p:spPr>
          <a:xfrm>
            <a:off x="1219200" y="1676400"/>
            <a:ext cx="2286000" cy="5334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1295400"/>
            <a:ext cx="4050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Consultant’s traveling profile</a:t>
            </a:r>
            <a:endParaRPr lang="en-US" sz="2400" dirty="0"/>
          </a:p>
        </p:txBody>
      </p:sp>
      <p:pic>
        <p:nvPicPr>
          <p:cNvPr id="13316" name="Picture 4" descr="http://www.feelingrichandlovingit.com/images/crystal-bal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1200" y="5562600"/>
            <a:ext cx="1066800" cy="1085765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3352800" y="5638800"/>
            <a:ext cx="251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 smtClean="0">
                <a:latin typeface="+mn-lt"/>
              </a:rPr>
              <a:t>One Airline</a:t>
            </a:r>
          </a:p>
          <a:p>
            <a:pPr lvl="0" algn="ctr"/>
            <a:r>
              <a:rPr lang="en-US" sz="2400" b="1" dirty="0" smtClean="0">
                <a:latin typeface="+mn-lt"/>
              </a:rPr>
              <a:t>One Credit Card </a:t>
            </a:r>
          </a:p>
          <a:p>
            <a:pPr lvl="0" algn="ctr"/>
            <a:r>
              <a:rPr lang="en-US" sz="2400" b="1" dirty="0" smtClean="0">
                <a:latin typeface="+mn-lt"/>
              </a:rPr>
              <a:t>One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 animBg="1"/>
      <p:bldP spid="10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Airlines (Inputs)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1" y="1219200"/>
          <a:ext cx="8458199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817"/>
                <a:gridCol w="1840491"/>
                <a:gridCol w="1534217"/>
                <a:gridCol w="1469837"/>
                <a:gridCol w="1469837"/>
              </a:tblGrid>
              <a:tr h="299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Airline Miles Earned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Continental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American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Delta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United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85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25,000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1.25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1.25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1.25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1.25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85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50,000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85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75,000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85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100,000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85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125,000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2.00 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76200" y="4800600"/>
            <a:ext cx="9067800" cy="1981200"/>
            <a:chOff x="76200" y="4800600"/>
            <a:chExt cx="9067800" cy="19812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43200" y="5248275"/>
              <a:ext cx="1177925" cy="107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" y="5270500"/>
              <a:ext cx="838200" cy="1054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15200" y="5257800"/>
              <a:ext cx="106680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77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105400" y="5219700"/>
              <a:ext cx="1104900" cy="110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78" name="TextBox 12"/>
            <p:cNvSpPr txBox="1">
              <a:spLocks noChangeArrowheads="1"/>
            </p:cNvSpPr>
            <p:nvPr/>
          </p:nvSpPr>
          <p:spPr bwMode="auto">
            <a:xfrm>
              <a:off x="76200" y="6415087"/>
              <a:ext cx="2438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 dirty="0">
                  <a:latin typeface="Calibri" pitchFamily="34" charset="0"/>
                </a:rPr>
                <a:t>200,000 pts needed</a:t>
              </a:r>
            </a:p>
          </p:txBody>
        </p:sp>
        <p:sp>
          <p:nvSpPr>
            <p:cNvPr id="25679" name="TextBox 13"/>
            <p:cNvSpPr txBox="1">
              <a:spLocks noChangeArrowheads="1"/>
            </p:cNvSpPr>
            <p:nvPr/>
          </p:nvSpPr>
          <p:spPr bwMode="auto">
            <a:xfrm>
              <a:off x="2362200" y="6415087"/>
              <a:ext cx="2438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 dirty="0">
                  <a:latin typeface="Calibri" pitchFamily="34" charset="0"/>
                </a:rPr>
                <a:t>120,000 pts needed</a:t>
              </a:r>
            </a:p>
          </p:txBody>
        </p:sp>
        <p:sp>
          <p:nvSpPr>
            <p:cNvPr id="25680" name="TextBox 14"/>
            <p:cNvSpPr txBox="1">
              <a:spLocks noChangeArrowheads="1"/>
            </p:cNvSpPr>
            <p:nvPr/>
          </p:nvSpPr>
          <p:spPr bwMode="auto">
            <a:xfrm>
              <a:off x="4648200" y="6415087"/>
              <a:ext cx="2438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 dirty="0">
                  <a:latin typeface="Calibri" pitchFamily="34" charset="0"/>
                </a:rPr>
                <a:t>180,000 pts needed</a:t>
              </a:r>
            </a:p>
          </p:txBody>
        </p:sp>
        <p:sp>
          <p:nvSpPr>
            <p:cNvPr id="25681" name="TextBox 15"/>
            <p:cNvSpPr txBox="1">
              <a:spLocks noChangeArrowheads="1"/>
            </p:cNvSpPr>
            <p:nvPr/>
          </p:nvSpPr>
          <p:spPr bwMode="auto">
            <a:xfrm>
              <a:off x="6858000" y="6415088"/>
              <a:ext cx="22860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 dirty="0">
                  <a:latin typeface="Calibri" pitchFamily="34" charset="0"/>
                </a:rPr>
                <a:t>200,000 pts needed</a:t>
              </a:r>
            </a:p>
          </p:txBody>
        </p:sp>
        <p:sp>
          <p:nvSpPr>
            <p:cNvPr id="12" name="TextBox 12"/>
            <p:cNvSpPr txBox="1">
              <a:spLocks noChangeArrowheads="1"/>
            </p:cNvSpPr>
            <p:nvPr/>
          </p:nvSpPr>
          <p:spPr bwMode="auto">
            <a:xfrm>
              <a:off x="304800" y="4800600"/>
              <a:ext cx="2438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 dirty="0" smtClean="0">
                  <a:latin typeface="Calibri" pitchFamily="34" charset="0"/>
                </a:rPr>
                <a:t>To get to Paris for 2:</a:t>
              </a:r>
              <a:endParaRPr lang="en-US" sz="2000" b="1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Airlines (who is the winner?)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6912" y="3200400"/>
            <a:ext cx="11779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2950" y="16764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72" name="TextBox 13"/>
          <p:cNvSpPr txBox="1">
            <a:spLocks noChangeArrowheads="1"/>
          </p:cNvSpPr>
          <p:nvPr/>
        </p:nvSpPr>
        <p:spPr bwMode="auto">
          <a:xfrm>
            <a:off x="5791200" y="3124200"/>
            <a:ext cx="3048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dirty="0">
                <a:latin typeface="+mn-lt"/>
              </a:rPr>
              <a:t>Highest probability </a:t>
            </a:r>
            <a:r>
              <a:rPr lang="en-US" sz="2600" dirty="0" smtClean="0">
                <a:latin typeface="+mn-lt"/>
              </a:rPr>
              <a:t>(67%) to </a:t>
            </a:r>
            <a:r>
              <a:rPr lang="en-US" sz="2600" dirty="0">
                <a:latin typeface="+mn-lt"/>
              </a:rPr>
              <a:t>get a free trip to Paris</a:t>
            </a:r>
          </a:p>
        </p:txBody>
      </p:sp>
      <p:pic>
        <p:nvPicPr>
          <p:cNvPr id="33881" name="Picture 89" descr="winner-them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730375"/>
            <a:ext cx="3838575" cy="3984625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857173"/>
            <a:ext cx="1066800" cy="114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4800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84" name="Text Box 92"/>
          <p:cNvSpPr txBox="1">
            <a:spLocks noChangeArrowheads="1"/>
          </p:cNvSpPr>
          <p:nvPr/>
        </p:nvSpPr>
        <p:spPr bwMode="auto">
          <a:xfrm>
            <a:off x="6019800" y="52578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=</a:t>
            </a:r>
          </a:p>
        </p:txBody>
      </p:sp>
      <p:sp>
        <p:nvSpPr>
          <p:cNvPr id="33885" name="Text Box 93"/>
          <p:cNvSpPr txBox="1">
            <a:spLocks noChangeArrowheads="1"/>
          </p:cNvSpPr>
          <p:nvPr/>
        </p:nvSpPr>
        <p:spPr bwMode="auto">
          <a:xfrm>
            <a:off x="5775325" y="1600200"/>
            <a:ext cx="258487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600" dirty="0">
                <a:latin typeface="+mn-lt"/>
              </a:rPr>
              <a:t>Highest mean for </a:t>
            </a:r>
          </a:p>
          <a:p>
            <a:r>
              <a:rPr lang="en-US" sz="2600" dirty="0">
                <a:latin typeface="+mn-lt"/>
              </a:rPr>
              <a:t>total points</a:t>
            </a:r>
          </a:p>
          <a:p>
            <a:r>
              <a:rPr lang="en-US" sz="2600" dirty="0">
                <a:latin typeface="+mn-lt"/>
              </a:rPr>
              <a:t>155,172 points </a:t>
            </a:r>
          </a:p>
          <a:p>
            <a:endParaRPr lang="en-US" sz="2400" dirty="0">
              <a:solidFill>
                <a:srgbClr val="660066"/>
              </a:solidFill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0" y="6076890"/>
            <a:ext cx="44015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+mn-lt"/>
              </a:rPr>
              <a:t>22% probability to get a free trip to Paris</a:t>
            </a:r>
            <a:endParaRPr lang="en-US" sz="2000" dirty="0">
              <a:latin typeface="+mn-lt"/>
            </a:endParaRPr>
          </a:p>
        </p:txBody>
      </p:sp>
      <p:sp>
        <p:nvSpPr>
          <p:cNvPr id="13" name="7-Point Star 12"/>
          <p:cNvSpPr/>
          <p:nvPr/>
        </p:nvSpPr>
        <p:spPr>
          <a:xfrm>
            <a:off x="4267200" y="2971800"/>
            <a:ext cx="533400" cy="457200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3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72" grpId="0"/>
      <p:bldP spid="33884" grpId="0"/>
      <p:bldP spid="12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smtClean="0"/>
              <a:t>Hotels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229600" cy="1919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Hotel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Points Earned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 Dollar Spent on Hotel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Hotel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After 1 Night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After 10 Nights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After 25 Nights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After 36 Nights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After 50 Nights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After 60 Nights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After 75 Nights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Marriott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Starwood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+ 500/stay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+ 500/stay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+ 500/stay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17.25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2667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4156" y="4568031"/>
            <a:ext cx="1182688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6694" y="5715000"/>
            <a:ext cx="1217613" cy="745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25775" y="2736850"/>
          <a:ext cx="3276601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2793"/>
                <a:gridCol w="1890649"/>
                <a:gridCol w="633159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Brand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Level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Nights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Marriott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Silver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Marriott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Gold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Marriott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Platinum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Starwood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Preferred Guest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Starwood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Gold Preferred Guest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Starwood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Platinum Preferred Guest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Blue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Silver VIP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Gold VIP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Diamond VIP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267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3675" y="3390900"/>
            <a:ext cx="12636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24441"/>
            <a:ext cx="8229600" cy="1143000"/>
          </a:xfrm>
        </p:spPr>
        <p:txBody>
          <a:bodyPr/>
          <a:lstStyle/>
          <a:p>
            <a:r>
              <a:rPr lang="en-US" b="1" dirty="0" smtClean="0"/>
              <a:t>Hotels: </a:t>
            </a:r>
            <a:br>
              <a:rPr lang="en-US" b="1" dirty="0" smtClean="0"/>
            </a:br>
            <a:r>
              <a:rPr lang="en-US" sz="2800" b="1" dirty="0" smtClean="0"/>
              <a:t>Which Points get her to Paris the fastest on average?</a:t>
            </a:r>
          </a:p>
        </p:txBody>
      </p:sp>
      <p:pic>
        <p:nvPicPr>
          <p:cNvPr id="2667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920" y="4712734"/>
            <a:ext cx="1996880" cy="103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336" y="3200400"/>
            <a:ext cx="201846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6627" y="1828800"/>
            <a:ext cx="2083173" cy="1067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>
            <a:off x="2362200" y="5943601"/>
            <a:ext cx="6553200" cy="1589"/>
          </a:xfrm>
          <a:prstGeom prst="straightConnector1">
            <a:avLst/>
          </a:prstGeom>
          <a:ln w="31750"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3505200" y="6172201"/>
            <a:ext cx="4267200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Average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eeks to Paris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44499" y="3276599"/>
            <a:ext cx="731401" cy="981076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1905000"/>
            <a:ext cx="731401" cy="981076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88599" y="4646057"/>
            <a:ext cx="731401" cy="981076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590800" y="19166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26.1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0" y="48884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33.4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267200" y="33644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28.4</a:t>
            </a:r>
            <a:endParaRPr lang="en-US" b="1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151605" y="3733007"/>
            <a:ext cx="4419601" cy="1588"/>
          </a:xfrm>
          <a:prstGeom prst="straightConnector1">
            <a:avLst/>
          </a:prstGeom>
          <a:ln w="3175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57400" y="60314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0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305800" y="60314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48</a:t>
            </a:r>
            <a:endParaRPr lang="en-US" b="1" dirty="0"/>
          </a:p>
        </p:txBody>
      </p:sp>
      <p:cxnSp>
        <p:nvCxnSpPr>
          <p:cNvPr id="24" name="Straight Arrow Connector 23"/>
          <p:cNvCxnSpPr/>
          <p:nvPr/>
        </p:nvCxnSpPr>
        <p:spPr>
          <a:xfrm rot="10800000" flipV="1">
            <a:off x="2403894" y="5257799"/>
            <a:ext cx="4419600" cy="1"/>
          </a:xfrm>
          <a:prstGeom prst="straightConnector1">
            <a:avLst/>
          </a:prstGeom>
          <a:ln w="31750">
            <a:prstDash val="sysDot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0800000" flipV="1">
            <a:off x="2403894" y="3733800"/>
            <a:ext cx="2587752" cy="1"/>
          </a:xfrm>
          <a:prstGeom prst="straightConnector1">
            <a:avLst/>
          </a:prstGeom>
          <a:ln w="31750">
            <a:prstDash val="sysDot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 flipV="1">
            <a:off x="2396707" y="2286000"/>
            <a:ext cx="1188720" cy="1"/>
          </a:xfrm>
          <a:prstGeom prst="straightConnector1">
            <a:avLst/>
          </a:prstGeom>
          <a:ln w="31750">
            <a:prstDash val="sysDot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Cards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1" y="2087936"/>
          <a:ext cx="8229599" cy="446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3495"/>
                <a:gridCol w="1082842"/>
                <a:gridCol w="1155031"/>
                <a:gridCol w="1299410"/>
                <a:gridCol w="1371600"/>
                <a:gridCol w="1227221"/>
              </a:tblGrid>
              <a:tr h="6159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Credit Card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Points per hotel dollar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Points per hotel for preferred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points per hotel dollar for gold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points per dollar per airline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points per other dollar spent</a:t>
                      </a:r>
                    </a:p>
                  </a:txBody>
                  <a:tcPr marL="9525" marR="9525" marT="9525" marB="0" anchor="b"/>
                </a:tc>
              </a:tr>
              <a:tr h="412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Starwood Preferred Guest AMEX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6159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Marriot Rewards Premier Credit Card (visa)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81891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 HHonors®SurpassSM Card from American Express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67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Citi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Platinum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Select/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AAdvantage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® World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412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Mileage Plus Platinum Visa Card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412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Platinum Delta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Skymiles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(Amex)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11922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3400"/>
            <a:ext cx="12668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990600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24441"/>
            <a:ext cx="8229600" cy="1143000"/>
          </a:xfrm>
        </p:spPr>
        <p:txBody>
          <a:bodyPr/>
          <a:lstStyle/>
          <a:p>
            <a:r>
              <a:rPr lang="en-US" b="1" dirty="0" smtClean="0"/>
              <a:t>Credit Cards: </a:t>
            </a:r>
            <a:br>
              <a:rPr lang="en-US" b="1" dirty="0" smtClean="0"/>
            </a:br>
            <a:r>
              <a:rPr lang="en-US" sz="2800" b="1" dirty="0" smtClean="0"/>
              <a:t>Which Points get her to Paris the fastest on average?</a:t>
            </a:r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3505200" y="6172201"/>
            <a:ext cx="4267200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Average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eeks to Paris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62200" y="55742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0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229600" y="54980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48</a:t>
            </a:r>
            <a:endParaRPr lang="en-US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2743200" y="1447800"/>
            <a:ext cx="6096000" cy="3962400"/>
            <a:chOff x="2360612" y="1524000"/>
            <a:chExt cx="6554788" cy="4421190"/>
          </a:xfrm>
        </p:grpSpPr>
        <p:cxnSp>
          <p:nvCxnSpPr>
            <p:cNvPr id="9" name="Straight Arrow Connector 8"/>
            <p:cNvCxnSpPr/>
            <p:nvPr/>
          </p:nvCxnSpPr>
          <p:spPr>
            <a:xfrm rot="10800000">
              <a:off x="2362200" y="5943600"/>
              <a:ext cx="6553200" cy="1589"/>
            </a:xfrm>
            <a:prstGeom prst="straightConnector1">
              <a:avLst/>
            </a:prstGeom>
            <a:ln w="31750">
              <a:headEnd type="triangl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73406" y="2436913"/>
              <a:ext cx="731401" cy="981076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57600" y="1905000"/>
              <a:ext cx="731401" cy="981076"/>
            </a:xfrm>
            <a:prstGeom prst="rect">
              <a:avLst/>
            </a:prstGeom>
            <a:noFill/>
            <a:ln w="25400">
              <a:solidFill>
                <a:srgbClr val="FFFF00"/>
              </a:solidFill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83999" y="4691662"/>
              <a:ext cx="731401" cy="981076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2590799" y="1916668"/>
              <a:ext cx="761999" cy="437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24.4</a:t>
              </a:r>
              <a:endParaRPr lang="en-US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15987" y="5508050"/>
              <a:ext cx="761999" cy="437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&gt; 48 </a:t>
              </a:r>
              <a:endParaRPr lang="en-US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82603" y="2606280"/>
              <a:ext cx="761999" cy="437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42.2</a:t>
              </a:r>
              <a:endParaRPr lang="en-US" b="1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5400000">
              <a:off x="151605" y="3733007"/>
              <a:ext cx="4419601" cy="1588"/>
            </a:xfrm>
            <a:prstGeom prst="straightConnector1">
              <a:avLst/>
            </a:prstGeom>
            <a:ln w="31750"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0800000" flipV="1">
              <a:off x="2403894" y="3327799"/>
              <a:ext cx="4419600" cy="1"/>
            </a:xfrm>
            <a:prstGeom prst="straightConnector1">
              <a:avLst/>
            </a:prstGeom>
            <a:ln w="31750">
              <a:prstDash val="sysDot"/>
              <a:headEnd type="triangl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10800000" flipV="1">
              <a:off x="2403895" y="3057229"/>
              <a:ext cx="4239810" cy="45242"/>
            </a:xfrm>
            <a:prstGeom prst="straightConnector1">
              <a:avLst/>
            </a:prstGeom>
            <a:ln w="31750">
              <a:prstDash val="sysDot"/>
              <a:headEnd type="triangl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10800000" flipV="1">
              <a:off x="2396707" y="2286000"/>
              <a:ext cx="1188720" cy="1"/>
            </a:xfrm>
            <a:prstGeom prst="straightConnector1">
              <a:avLst/>
            </a:prstGeom>
            <a:ln w="31750">
              <a:prstDash val="sysDot"/>
              <a:headEnd type="triangl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6019800" y="3048000"/>
            <a:ext cx="66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45.1</a:t>
            </a:r>
            <a:endParaRPr lang="en-US" b="1" dirty="0"/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219200"/>
            <a:ext cx="1828800" cy="95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4268" y="3306624"/>
            <a:ext cx="1789864" cy="10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2269824"/>
            <a:ext cx="1828800" cy="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Arrow Connector 28"/>
          <p:cNvCxnSpPr/>
          <p:nvPr/>
        </p:nvCxnSpPr>
        <p:spPr>
          <a:xfrm rot="10800000">
            <a:off x="2743200" y="4876800"/>
            <a:ext cx="5181600" cy="1588"/>
          </a:xfrm>
          <a:prstGeom prst="straightConnector1">
            <a:avLst/>
          </a:prstGeom>
          <a:ln w="31750">
            <a:prstDash val="sysDot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 descr="http://www.aerospaceweb.org/aircraft/jetliner/b757/b757_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6075" y="4419600"/>
            <a:ext cx="174625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sz="3400" b="1" dirty="0" smtClean="0"/>
              <a:t>A Quick Comparison between Hotel Cards and Airline Cards</a:t>
            </a:r>
            <a:br>
              <a:rPr lang="en-US" sz="3400" b="1" dirty="0" smtClean="0"/>
            </a:br>
            <a:endParaRPr lang="en-US" sz="3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066802"/>
          <a:ext cx="8610600" cy="556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2120"/>
                <a:gridCol w="1722120"/>
                <a:gridCol w="1722120"/>
                <a:gridCol w="1722120"/>
                <a:gridCol w="1722120"/>
              </a:tblGrid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Points Program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Hotel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Points Needed for 6 night trip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Value of points spent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Marriott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Renaissance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240,000 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2,994 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Marriott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Marriott Rive Gauche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180,000 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1,956 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Starwood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Westin Paris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120,000 </a:t>
                      </a:r>
                      <a:endParaRPr lang="en-US" sz="16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2,568 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Starwood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 Méridien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60,000 </a:t>
                      </a:r>
                      <a:endParaRPr lang="en-US" sz="16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1,734 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 Arc De Triomphe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350,000 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3,678 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Hilton Paris La Defense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280,000 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1,536 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American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 New York- Paris-2 people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1,744 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Delta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 New York- Paris-2 people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2,112 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Continental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 New York- Paris-2 people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1,622 </a:t>
                      </a:r>
                    </a:p>
                  </a:txBody>
                  <a:tcPr marL="9525" marR="9525" marT="9525" marB="0" anchor="b"/>
                </a:tc>
              </a:tr>
              <a:tr h="505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 New York- Paris-2 people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1,622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Sally</a:t>
            </a:r>
            <a:endParaRPr lang="en-US" dirty="0"/>
          </a:p>
        </p:txBody>
      </p:sp>
      <p:pic>
        <p:nvPicPr>
          <p:cNvPr id="5" name="Picture 7" descr="C:\Users\Madhura\AppData\Local\Microsoft\Windows\Temporary Internet Files\Content.IE5\5D4RHDA9\MP90044374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752600"/>
            <a:ext cx="2695573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/>
          <a:lstStyle/>
          <a:p>
            <a:r>
              <a:rPr lang="en-US" dirty="0" smtClean="0"/>
              <a:t>The answer is clear: The Starwood Preferred Guest Amex dominates all other credit card choices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6649" y="3861685"/>
            <a:ext cx="3419351" cy="215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If we wanted to complicate things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Paris hotels to 4 or 5 star properties</a:t>
            </a:r>
          </a:p>
          <a:p>
            <a:r>
              <a:rPr lang="en-US" dirty="0" smtClean="0"/>
              <a:t>Only choose non-stop flights</a:t>
            </a:r>
          </a:p>
          <a:p>
            <a:r>
              <a:rPr lang="en-US" dirty="0" smtClean="0"/>
              <a:t>Base the credit card decision on if airline points were not sufficient to take the vacation. Currently we have made each decision independent of each variable.</a:t>
            </a:r>
          </a:p>
          <a:p>
            <a:r>
              <a:rPr lang="en-US" dirty="0" smtClean="0"/>
              <a:t>Upgrade and fly first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End</a:t>
            </a:r>
          </a:p>
        </p:txBody>
      </p:sp>
      <p:pic>
        <p:nvPicPr>
          <p:cNvPr id="4" name="Picture 2" descr="http://www.aerospaceweb.org/aircraft/jetliner/b757/b757_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133600"/>
            <a:ext cx="593725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Sally Makes Great Decisions…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4831" y="1847850"/>
            <a:ext cx="1905000" cy="285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57200" y="52578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Top 10 B-School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4876800"/>
            <a:ext cx="32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Prestigious Consulting Firm</a:t>
            </a:r>
            <a:endParaRPr lang="en-US" sz="3200" dirty="0"/>
          </a:p>
        </p:txBody>
      </p:sp>
      <p:pic>
        <p:nvPicPr>
          <p:cNvPr id="7" name="Picture 14" descr="http://transformin.com/blog/wp-content/uploads/2009/03/logo-mckinse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9737" y="2514600"/>
            <a:ext cx="3742263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…Sally also loves George Clooney</a:t>
            </a:r>
            <a:endParaRPr lang="en-US" dirty="0"/>
          </a:p>
        </p:txBody>
      </p:sp>
      <p:pic>
        <p:nvPicPr>
          <p:cNvPr id="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505200"/>
            <a:ext cx="200910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600200"/>
            <a:ext cx="236982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514600" y="1981200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Excited that he plays a consultant in his latest movie, she rents “Up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the Air”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24175"/>
            <a:ext cx="19335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Sally is Overwhelmed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9144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smtClean="0"/>
              <a:t>Credit Cards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286000"/>
            <a:ext cx="2146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2590800"/>
            <a:ext cx="22209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3810000"/>
            <a:ext cx="2638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105400" y="1828800"/>
            <a:ext cx="175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n-US" sz="3200" b="1">
                <a:latin typeface="Calibri" pitchFamily="34" charset="0"/>
              </a:rPr>
              <a:t>Hotels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2317750"/>
            <a:ext cx="21193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943600" y="4495800"/>
            <a:ext cx="175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n-US" sz="3200" b="1">
                <a:latin typeface="Calibri" pitchFamily="34" charset="0"/>
              </a:rPr>
              <a:t>Airlines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5257800"/>
            <a:ext cx="14287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4648200"/>
            <a:ext cx="1411288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72400" y="427037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00925" y="2986088"/>
            <a:ext cx="1743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43125"/>
            <a:ext cx="7772400" cy="34194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should Sally stick to a single hotel, airline, and Credit Card program or diversify?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143000"/>
            <a:ext cx="5715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She wishes Clooney could show her the ropes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2370138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352800"/>
            <a:ext cx="2386013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4572000"/>
            <a:ext cx="5715000" cy="1600200"/>
          </a:xfrm>
          <a:prstGeom prst="rect">
            <a:avLst/>
          </a:prstGeom>
        </p:spPr>
        <p:txBody>
          <a:bodyPr anchor="ctr">
            <a:normAutofit fontScale="8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But she knows Professor </a:t>
            </a:r>
            <a:r>
              <a:rPr lang="en-US" sz="4400" dirty="0" err="1">
                <a:latin typeface="+mj-lt"/>
                <a:ea typeface="+mj-ea"/>
                <a:cs typeface="+mj-cs"/>
              </a:rPr>
              <a:t>Juran</a:t>
            </a:r>
            <a:r>
              <a:rPr lang="en-US" sz="4400" dirty="0">
                <a:latin typeface="+mj-lt"/>
                <a:ea typeface="+mj-ea"/>
                <a:cs typeface="+mj-cs"/>
              </a:rPr>
              <a:t> has given her the tools to figure it out herself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438400"/>
            <a:ext cx="7772400" cy="13620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Let’s build a model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First Step: Define Goal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49831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dirty="0" smtClean="0"/>
              <a:t>Get a free vacation as fast as possible! </a:t>
            </a:r>
          </a:p>
          <a:p>
            <a:pPr>
              <a:buFont typeface="Arial" charset="0"/>
              <a:buNone/>
            </a:pPr>
            <a:r>
              <a:rPr lang="en-US" dirty="0" smtClean="0"/>
              <a:t>Tired of too much time in </a:t>
            </a:r>
            <a:r>
              <a:rPr lang="en-US" b="1" dirty="0" smtClean="0"/>
              <a:t>Monte Carlo</a:t>
            </a:r>
            <a:r>
              <a:rPr lang="en-US" dirty="0" smtClean="0"/>
              <a:t>, Sally sets her sights on </a:t>
            </a:r>
            <a:r>
              <a:rPr lang="en-US" b="1" dirty="0" smtClean="0"/>
              <a:t>Paris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3025" y="2717800"/>
            <a:ext cx="330517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3124200"/>
            <a:ext cx="8915400" cy="26971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>
                <a:latin typeface="+mn-lt"/>
              </a:rPr>
              <a:t>Goal</a:t>
            </a:r>
            <a:r>
              <a:rPr lang="en-US" sz="3200" dirty="0">
                <a:latin typeface="+mn-lt"/>
              </a:rPr>
              <a:t>: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</a:rPr>
              <a:t>Paris, France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</a:rPr>
              <a:t>Labor Day week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</a:rPr>
              <a:t>Exactly 1 year from now Sept 4</a:t>
            </a:r>
            <a:r>
              <a:rPr lang="en-US" sz="3200" baseline="30000" dirty="0">
                <a:latin typeface="+mn-lt"/>
              </a:rPr>
              <a:t>th</a:t>
            </a:r>
            <a:r>
              <a:rPr lang="en-US" sz="3200" dirty="0">
                <a:latin typeface="+mn-lt"/>
              </a:rPr>
              <a:t> – Sept 11</a:t>
            </a:r>
            <a:r>
              <a:rPr lang="en-US" sz="3200" baseline="30000" dirty="0">
                <a:latin typeface="+mn-lt"/>
              </a:rPr>
              <a:t>th </a:t>
            </a:r>
            <a:r>
              <a:rPr lang="en-US" sz="3200" dirty="0">
                <a:latin typeface="+mn-lt"/>
              </a:rPr>
              <a:t> 2011.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743200"/>
            <a:ext cx="35242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891</Words>
  <Application>Microsoft Office PowerPoint</Application>
  <PresentationFormat>On-screen Show (4:3)</PresentationFormat>
  <Paragraphs>309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Up in the Air: Solv ‘er Points Dilemma</vt:lpstr>
      <vt:lpstr>Meet Sally</vt:lpstr>
      <vt:lpstr>Sally Makes Great Decisions…</vt:lpstr>
      <vt:lpstr>…Sally also loves George Clooney</vt:lpstr>
      <vt:lpstr>Sally is Overwhelmed</vt:lpstr>
      <vt:lpstr>should Sally stick to a single hotel, airline, and Credit Card program or diversify?  </vt:lpstr>
      <vt:lpstr>She wishes Clooney could show her the ropes</vt:lpstr>
      <vt:lpstr>Let’s build a model</vt:lpstr>
      <vt:lpstr>First Step: Define Goal</vt:lpstr>
      <vt:lpstr>Define Assumptions:  A Consultant’s Traveling Profile</vt:lpstr>
      <vt:lpstr>Second Step: Decision Variables</vt:lpstr>
      <vt:lpstr>How it works…</vt:lpstr>
      <vt:lpstr>Airlines (Inputs)</vt:lpstr>
      <vt:lpstr>Airlines (who is the winner?)</vt:lpstr>
      <vt:lpstr>Hotels</vt:lpstr>
      <vt:lpstr>Hotels:  Which Points get her to Paris the fastest on average?</vt:lpstr>
      <vt:lpstr>Credit Cards</vt:lpstr>
      <vt:lpstr>Credit Cards:  Which Points get her to Paris the fastest on average?</vt:lpstr>
      <vt:lpstr>A Quick Comparison between Hotel Cards and Airline Cards </vt:lpstr>
      <vt:lpstr>The answer is clear: The Starwood Preferred Guest Amex dominates all other credit card choices</vt:lpstr>
      <vt:lpstr>If we wanted to complicate things</vt:lpstr>
      <vt:lpstr>The End</vt:lpstr>
    </vt:vector>
  </TitlesOfParts>
  <Company>NYU Stern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Dining Out Decisions</dc:title>
  <dc:creator>Madhura Kulkarni</dc:creator>
  <cp:lastModifiedBy>Stern School of Business</cp:lastModifiedBy>
  <cp:revision>74</cp:revision>
  <dcterms:created xsi:type="dcterms:W3CDTF">2010-03-30T20:32:51Z</dcterms:created>
  <dcterms:modified xsi:type="dcterms:W3CDTF">2010-04-28T14:29:57Z</dcterms:modified>
</cp:coreProperties>
</file>